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64" r:id="rId4"/>
    <p:sldId id="266" r:id="rId5"/>
    <p:sldId id="267" r:id="rId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62B3-231C-4152-B8ED-5D8A2958883B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668-C7CB-4AD0-8A65-4CA73F5798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428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62B3-231C-4152-B8ED-5D8A2958883B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668-C7CB-4AD0-8A65-4CA73F5798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87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62B3-231C-4152-B8ED-5D8A2958883B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668-C7CB-4AD0-8A65-4CA73F5798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5935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D50CA-16B7-419D-88C9-58F9A99CFD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22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62B3-231C-4152-B8ED-5D8A2958883B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668-C7CB-4AD0-8A65-4CA73F5798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007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62B3-231C-4152-B8ED-5D8A2958883B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668-C7CB-4AD0-8A65-4CA73F5798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549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62B3-231C-4152-B8ED-5D8A2958883B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668-C7CB-4AD0-8A65-4CA73F5798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894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62B3-231C-4152-B8ED-5D8A2958883B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668-C7CB-4AD0-8A65-4CA73F5798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8499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62B3-231C-4152-B8ED-5D8A2958883B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668-C7CB-4AD0-8A65-4CA73F5798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187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62B3-231C-4152-B8ED-5D8A2958883B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668-C7CB-4AD0-8A65-4CA73F5798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94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62B3-231C-4152-B8ED-5D8A2958883B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668-C7CB-4AD0-8A65-4CA73F5798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085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62B3-231C-4152-B8ED-5D8A2958883B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668-C7CB-4AD0-8A65-4CA73F5798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295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A62B3-231C-4152-B8ED-5D8A2958883B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10668-C7CB-4AD0-8A65-4CA73F5798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761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0800" y="11430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  <a:latin typeface=".VnTime" pitchFamily="34" charset="0"/>
              </a:rPr>
              <a:t>1. §iÓm ë gi÷a: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914400" y="144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  <a:latin typeface=".VnTime" pitchFamily="34" charset="0"/>
              </a:rPr>
              <a:t>A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743200" y="144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  <a:latin typeface=".VnTime" pitchFamily="34" charset="0"/>
              </a:rPr>
              <a:t>O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581400" y="144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  <a:latin typeface=".VnTime" pitchFamily="34" charset="0"/>
              </a:rPr>
              <a:t>B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581400" y="144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.VnTime" pitchFamily="34" charset="0"/>
              </a:rPr>
              <a:t>B</a:t>
            </a:r>
          </a:p>
        </p:txBody>
      </p: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533400" y="1866900"/>
            <a:ext cx="3733800" cy="152400"/>
            <a:chOff x="1008" y="1104"/>
            <a:chExt cx="2832" cy="96"/>
          </a:xfrm>
        </p:grpSpPr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1008" y="1152"/>
              <a:ext cx="28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1440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2832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3408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914400" y="144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.VnTime" pitchFamily="34" charset="0"/>
              </a:rPr>
              <a:t>A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743200" y="1447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.VnTime" pitchFamily="34" charset="0"/>
              </a:rPr>
              <a:t>O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2743200" y="144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O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470400" y="15240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.VnTime" pitchFamily="34" charset="0"/>
              </a:rPr>
              <a:t> A, O, B lµ ba ®iÓm th¼ng hµng.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4495800" y="18923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O lµ </a:t>
            </a:r>
            <a:r>
              <a:rPr lang="en-US" sz="2400" b="1" i="1">
                <a:latin typeface=".VnTime" pitchFamily="34" charset="0"/>
              </a:rPr>
              <a:t>®iÓm ë gi÷a</a:t>
            </a:r>
            <a:r>
              <a:rPr lang="en-US" sz="2400" b="1">
                <a:latin typeface=".VnTime" pitchFamily="34" charset="0"/>
              </a:rPr>
              <a:t> hai ®iÓm A vµ B.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88900" y="22479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  <a:latin typeface=".VnTime" pitchFamily="34" charset="0"/>
              </a:rPr>
              <a:t>2. Trung ®iÓm cña ®o¹n th¼ng:</a:t>
            </a:r>
          </a:p>
        </p:txBody>
      </p:sp>
      <p:grpSp>
        <p:nvGrpSpPr>
          <p:cNvPr id="2079" name="Group 31"/>
          <p:cNvGrpSpPr>
            <a:grpSpLocks/>
          </p:cNvGrpSpPr>
          <p:nvPr/>
        </p:nvGrpSpPr>
        <p:grpSpPr bwMode="auto">
          <a:xfrm>
            <a:off x="381000" y="3124200"/>
            <a:ext cx="1752600" cy="152400"/>
            <a:chOff x="336" y="1968"/>
            <a:chExt cx="1296" cy="96"/>
          </a:xfrm>
        </p:grpSpPr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336" y="2016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336" y="19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1632" y="19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080" name="Group 32"/>
          <p:cNvGrpSpPr>
            <a:grpSpLocks/>
          </p:cNvGrpSpPr>
          <p:nvPr/>
        </p:nvGrpSpPr>
        <p:grpSpPr bwMode="auto">
          <a:xfrm>
            <a:off x="2133600" y="3124200"/>
            <a:ext cx="2057400" cy="152400"/>
            <a:chOff x="336" y="1968"/>
            <a:chExt cx="1296" cy="96"/>
          </a:xfrm>
        </p:grpSpPr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336" y="2016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336" y="19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>
              <a:off x="1632" y="19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190500" y="31877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A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19050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M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4038600" y="3200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B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914400" y="2743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3 </a:t>
            </a:r>
            <a:r>
              <a:rPr lang="en-US" sz="2400" b="1" smtClean="0">
                <a:latin typeface=".VnTime" pitchFamily="34" charset="0"/>
              </a:rPr>
              <a:t>cm</a:t>
            </a:r>
            <a:endParaRPr lang="en-US" sz="2400" b="1">
              <a:latin typeface=".VnTime" pitchFamily="34" charset="0"/>
            </a:endParaRP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2819400" y="2743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3 </a:t>
            </a:r>
            <a:r>
              <a:rPr lang="en-US" sz="2400" b="1" smtClean="0">
                <a:latin typeface=".VnTime" pitchFamily="34" charset="0"/>
              </a:rPr>
              <a:t>cm</a:t>
            </a:r>
            <a:endParaRPr lang="en-US" sz="2400" b="1">
              <a:latin typeface=".VnTime" pitchFamily="34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19050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.VnTime" pitchFamily="34" charset="0"/>
              </a:rPr>
              <a:t>M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4419600" y="28956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.VnTime" pitchFamily="34" charset="0"/>
              </a:rPr>
              <a:t>M lµ ®iÓm ë gi÷a hai ®iÓm A vµ B.</a:t>
            </a:r>
          </a:p>
        </p:txBody>
      </p:sp>
    </p:spTree>
    <p:extLst>
      <p:ext uri="{BB962C8B-B14F-4D97-AF65-F5344CB8AC3E}">
        <p14:creationId xmlns:p14="http://schemas.microsoft.com/office/powerpoint/2010/main" val="234939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2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67" presetID="3" presetClass="exit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71" presetID="3" presetClass="exit" presetSubtype="1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75" presetID="3" presetClass="exit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94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97" presetID="3" presetClass="exit" presetSubtype="1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2" dur="1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5" dur="1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3" dur="2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2059" grpId="0"/>
      <p:bldP spid="2060" grpId="0"/>
      <p:bldP spid="2061" grpId="0"/>
      <p:bldP spid="2062" grpId="0"/>
      <p:bldP spid="2062" grpId="1"/>
      <p:bldP spid="2062" grpId="2"/>
      <p:bldP spid="2062" grpId="3"/>
      <p:bldP spid="2068" grpId="0"/>
      <p:bldP spid="2068" grpId="1"/>
      <p:bldP spid="2068" grpId="2"/>
      <p:bldP spid="2068" grpId="3"/>
      <p:bldP spid="2069" grpId="0" build="allAtOnce"/>
      <p:bldP spid="2069" grpId="1" build="allAtOnce"/>
      <p:bldP spid="2069" grpId="2" build="allAtOnce"/>
      <p:bldP spid="2069" grpId="3" build="allAtOnce"/>
      <p:bldP spid="2070" grpId="0"/>
      <p:bldP spid="2070" grpId="1"/>
      <p:bldP spid="2070" grpId="2"/>
      <p:bldP spid="2070" grpId="3"/>
      <p:bldP spid="2070" grpId="4"/>
      <p:bldP spid="2071" grpId="0"/>
      <p:bldP spid="2072" grpId="0"/>
      <p:bldP spid="2073" grpId="0"/>
      <p:bldP spid="2084" grpId="0"/>
      <p:bldP spid="2085" grpId="0"/>
      <p:bldP spid="2087" grpId="0"/>
      <p:bldP spid="2088" grpId="0"/>
      <p:bldP spid="2089" grpId="0"/>
      <p:bldP spid="2090" grpId="0"/>
      <p:bldP spid="2090" grpId="1"/>
      <p:bldP spid="2090" grpId="2"/>
      <p:bldP spid="2090" grpId="3"/>
      <p:bldP spid="20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0800" y="10668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  <a:latin typeface=".VnTime" pitchFamily="34" charset="0"/>
              </a:rPr>
              <a:t>1. §iÓm ë gi÷a: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38200" y="1524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  <a:latin typeface=".VnTime" pitchFamily="34" charset="0"/>
              </a:rPr>
              <a:t>A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438400" y="1524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  <a:latin typeface=".VnTime" pitchFamily="34" charset="0"/>
              </a:rPr>
              <a:t>O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111500" y="1524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  <a:latin typeface=".VnTime" pitchFamily="34" charset="0"/>
              </a:rPr>
              <a:t>B</a:t>
            </a:r>
          </a:p>
        </p:txBody>
      </p:sp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533400" y="1905000"/>
            <a:ext cx="3276600" cy="114300"/>
            <a:chOff x="1008" y="1104"/>
            <a:chExt cx="2832" cy="96"/>
          </a:xfrm>
        </p:grpSpPr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1008" y="1152"/>
              <a:ext cx="28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1440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2832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3408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4343400" y="15240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.VnTime" pitchFamily="34" charset="0"/>
              </a:rPr>
              <a:t> A, O, B lµ ba ®iÓm th¼ng hµng.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470400" y="19558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O lµ </a:t>
            </a:r>
            <a:r>
              <a:rPr lang="en-US" sz="2400" b="1" i="1">
                <a:latin typeface=".VnTime" pitchFamily="34" charset="0"/>
              </a:rPr>
              <a:t>®iÓm ë gi÷a</a:t>
            </a:r>
            <a:r>
              <a:rPr lang="en-US" sz="2400" b="1">
                <a:latin typeface=".VnTime" pitchFamily="34" charset="0"/>
              </a:rPr>
              <a:t> hai ®iÓm A vµ B.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88900" y="22479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  <a:latin typeface=".VnTime" pitchFamily="34" charset="0"/>
              </a:rPr>
              <a:t>2. Trung ®iÓm cña ®o¹n th¼ng:</a:t>
            </a:r>
          </a:p>
        </p:txBody>
      </p: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381000" y="3124200"/>
            <a:ext cx="1752600" cy="152400"/>
            <a:chOff x="336" y="1968"/>
            <a:chExt cx="1296" cy="96"/>
          </a:xfrm>
        </p:grpSpPr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336" y="2016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>
              <a:off x="336" y="19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>
              <a:off x="1632" y="19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2133600" y="3124200"/>
            <a:ext cx="1752600" cy="152400"/>
            <a:chOff x="336" y="1968"/>
            <a:chExt cx="1296" cy="96"/>
          </a:xfrm>
        </p:grpSpPr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>
              <a:off x="336" y="2016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3" name="Line 31"/>
            <p:cNvSpPr>
              <a:spLocks noChangeShapeType="1"/>
            </p:cNvSpPr>
            <p:nvPr/>
          </p:nvSpPr>
          <p:spPr bwMode="auto">
            <a:xfrm>
              <a:off x="336" y="19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>
              <a:off x="1632" y="19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190500" y="31877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A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1905000" y="31877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M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3733800" y="3200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B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762000" y="27813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3 </a:t>
            </a:r>
            <a:r>
              <a:rPr lang="en-US" sz="2400" b="1" smtClean="0">
                <a:latin typeface=".VnTime" pitchFamily="34" charset="0"/>
              </a:rPr>
              <a:t>cm</a:t>
            </a:r>
            <a:endParaRPr lang="en-US" sz="2400" b="1">
              <a:latin typeface=".VnTime" pitchFamily="34" charset="0"/>
            </a:endParaRP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2590800" y="28067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3 </a:t>
            </a:r>
            <a:r>
              <a:rPr lang="en-US" sz="2400" b="1" smtClean="0">
                <a:latin typeface=".VnTime" pitchFamily="34" charset="0"/>
              </a:rPr>
              <a:t>cm</a:t>
            </a:r>
            <a:endParaRPr lang="en-US" sz="2400" b="1">
              <a:latin typeface=".VnTime" pitchFamily="34" charset="0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19050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.VnTime" pitchFamily="34" charset="0"/>
              </a:rPr>
              <a:t>M</a:t>
            </a: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4419600" y="28956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.VnTime" pitchFamily="34" charset="0"/>
              </a:rPr>
              <a:t>M lµ ®iÓm ë gi÷a hai ®iÓm A vµ B.</a:t>
            </a:r>
          </a:p>
        </p:txBody>
      </p:sp>
      <p:grpSp>
        <p:nvGrpSpPr>
          <p:cNvPr id="3113" name="Group 41"/>
          <p:cNvGrpSpPr>
            <a:grpSpLocks/>
          </p:cNvGrpSpPr>
          <p:nvPr/>
        </p:nvGrpSpPr>
        <p:grpSpPr bwMode="auto">
          <a:xfrm>
            <a:off x="381000" y="3124200"/>
            <a:ext cx="1752600" cy="152400"/>
            <a:chOff x="336" y="1968"/>
            <a:chExt cx="1296" cy="96"/>
          </a:xfrm>
        </p:grpSpPr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>
              <a:off x="336" y="2016"/>
              <a:ext cx="129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5" name="Line 43"/>
            <p:cNvSpPr>
              <a:spLocks noChangeShapeType="1"/>
            </p:cNvSpPr>
            <p:nvPr/>
          </p:nvSpPr>
          <p:spPr bwMode="auto">
            <a:xfrm>
              <a:off x="336" y="1968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6" name="Line 44"/>
            <p:cNvSpPr>
              <a:spLocks noChangeShapeType="1"/>
            </p:cNvSpPr>
            <p:nvPr/>
          </p:nvSpPr>
          <p:spPr bwMode="auto">
            <a:xfrm>
              <a:off x="1632" y="1968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117" name="Group 45"/>
          <p:cNvGrpSpPr>
            <a:grpSpLocks/>
          </p:cNvGrpSpPr>
          <p:nvPr/>
        </p:nvGrpSpPr>
        <p:grpSpPr bwMode="auto">
          <a:xfrm>
            <a:off x="2133600" y="3124200"/>
            <a:ext cx="1752600" cy="152400"/>
            <a:chOff x="336" y="1968"/>
            <a:chExt cx="1296" cy="96"/>
          </a:xfrm>
        </p:grpSpPr>
        <p:sp>
          <p:nvSpPr>
            <p:cNvPr id="3118" name="Line 46"/>
            <p:cNvSpPr>
              <a:spLocks noChangeShapeType="1"/>
            </p:cNvSpPr>
            <p:nvPr/>
          </p:nvSpPr>
          <p:spPr bwMode="auto">
            <a:xfrm>
              <a:off x="336" y="2016"/>
              <a:ext cx="129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>
              <a:off x="336" y="1968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20" name="Line 48"/>
            <p:cNvSpPr>
              <a:spLocks noChangeShapeType="1"/>
            </p:cNvSpPr>
            <p:nvPr/>
          </p:nvSpPr>
          <p:spPr bwMode="auto">
            <a:xfrm>
              <a:off x="1632" y="1968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4419600" y="3213100"/>
            <a:ext cx="518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§é dµi ®o¹n th¼ng AM b»ng ®é dµi ®o¹n th¼ng MB.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4419600" y="39370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ViÕt lµ: AM = MB.</a:t>
            </a: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1219200" y="4241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M ®­îc gäi lµ </a:t>
            </a:r>
            <a:r>
              <a:rPr lang="en-US" sz="2400" b="1" i="1">
                <a:latin typeface=".VnTime" pitchFamily="34" charset="0"/>
              </a:rPr>
              <a:t>trung ®iÓm</a:t>
            </a:r>
            <a:r>
              <a:rPr lang="en-US" sz="2400" b="1">
                <a:latin typeface=".VnTime" pitchFamily="34" charset="0"/>
              </a:rPr>
              <a:t> cña ®o¹n th¼ng AB.</a:t>
            </a:r>
          </a:p>
        </p:txBody>
      </p:sp>
    </p:spTree>
    <p:extLst>
      <p:ext uri="{BB962C8B-B14F-4D97-AF65-F5344CB8AC3E}">
        <p14:creationId xmlns:p14="http://schemas.microsoft.com/office/powerpoint/2010/main" val="229358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2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2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4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4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8" grpId="0"/>
      <p:bldP spid="3108" grpId="1"/>
      <p:bldP spid="3109" grpId="0"/>
      <p:bldP spid="3109" grpId="1"/>
      <p:bldP spid="3110" grpId="0"/>
      <p:bldP spid="3110" grpId="1"/>
      <p:bldP spid="3110" grpId="2"/>
      <p:bldP spid="3110" grpId="3"/>
      <p:bldP spid="3121" grpId="0"/>
      <p:bldP spid="3123" grpId="0"/>
      <p:bldP spid="3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9154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 smtClean="0">
                <a:solidFill>
                  <a:srgbClr val="0000FF"/>
                </a:solidFill>
              </a:rPr>
              <a:t>1):</a:t>
            </a:r>
            <a:r>
              <a:rPr lang="en-US" altLang="en-US" sz="2800" smtClean="0">
                <a:solidFill>
                  <a:srgbClr val="0000FF"/>
                </a:solidFill>
              </a:rPr>
              <a:t> </a:t>
            </a:r>
            <a:r>
              <a:rPr lang="en-US" altLang="en-US" sz="2800">
                <a:solidFill>
                  <a:srgbClr val="0000FF"/>
                </a:solidFill>
              </a:rPr>
              <a:t>Trong hình bên: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/>
              <a:t> Ba điểm thẳng hàng là ba điểm nào?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/>
              <a:t> M là điểm ở giữa hai điểm nào?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N là điểm ở giữa hai điểm nào?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O là điểm ở giữa hai điểm nào?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grpSp>
        <p:nvGrpSpPr>
          <p:cNvPr id="13334" name="Group 22"/>
          <p:cNvGrpSpPr>
            <a:grpSpLocks/>
          </p:cNvGrpSpPr>
          <p:nvPr/>
        </p:nvGrpSpPr>
        <p:grpSpPr bwMode="auto">
          <a:xfrm>
            <a:off x="3200400" y="661988"/>
            <a:ext cx="5943600" cy="2005012"/>
            <a:chOff x="528" y="1992"/>
            <a:chExt cx="3744" cy="1263"/>
          </a:xfrm>
        </p:grpSpPr>
        <p:grpSp>
          <p:nvGrpSpPr>
            <p:cNvPr id="10245" name="Group 14"/>
            <p:cNvGrpSpPr>
              <a:grpSpLocks/>
            </p:cNvGrpSpPr>
            <p:nvPr/>
          </p:nvGrpSpPr>
          <p:grpSpPr bwMode="auto">
            <a:xfrm>
              <a:off x="624" y="2200"/>
              <a:ext cx="3408" cy="920"/>
              <a:chOff x="624" y="2200"/>
              <a:chExt cx="3408" cy="920"/>
            </a:xfrm>
          </p:grpSpPr>
          <p:grpSp>
            <p:nvGrpSpPr>
              <p:cNvPr id="10253" name="Group 8"/>
              <p:cNvGrpSpPr>
                <a:grpSpLocks/>
              </p:cNvGrpSpPr>
              <p:nvPr/>
            </p:nvGrpSpPr>
            <p:grpSpPr bwMode="auto">
              <a:xfrm>
                <a:off x="624" y="2256"/>
                <a:ext cx="3408" cy="816"/>
                <a:chOff x="624" y="2256"/>
                <a:chExt cx="3408" cy="816"/>
              </a:xfrm>
            </p:grpSpPr>
            <p:sp>
              <p:nvSpPr>
                <p:cNvPr id="10259" name="Line 5"/>
                <p:cNvSpPr>
                  <a:spLocks noChangeShapeType="1"/>
                </p:cNvSpPr>
                <p:nvPr/>
              </p:nvSpPr>
              <p:spPr bwMode="auto">
                <a:xfrm>
                  <a:off x="1440" y="2256"/>
                  <a:ext cx="16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0260" name="Line 6"/>
                <p:cNvSpPr>
                  <a:spLocks noChangeShapeType="1"/>
                </p:cNvSpPr>
                <p:nvPr/>
              </p:nvSpPr>
              <p:spPr bwMode="auto">
                <a:xfrm>
                  <a:off x="624" y="3072"/>
                  <a:ext cx="34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0261" name="Line 7"/>
                <p:cNvSpPr>
                  <a:spLocks noChangeShapeType="1"/>
                </p:cNvSpPr>
                <p:nvPr/>
              </p:nvSpPr>
              <p:spPr bwMode="auto">
                <a:xfrm>
                  <a:off x="1872" y="2256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10254" name="Line 9"/>
              <p:cNvSpPr>
                <a:spLocks noChangeShapeType="1"/>
              </p:cNvSpPr>
              <p:nvPr/>
            </p:nvSpPr>
            <p:spPr bwMode="auto">
              <a:xfrm>
                <a:off x="1440" y="22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255" name="Line 10"/>
              <p:cNvSpPr>
                <a:spLocks noChangeShapeType="1"/>
              </p:cNvSpPr>
              <p:nvPr/>
            </p:nvSpPr>
            <p:spPr bwMode="auto">
              <a:xfrm>
                <a:off x="624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256" name="Line 11"/>
              <p:cNvSpPr>
                <a:spLocks noChangeShapeType="1"/>
              </p:cNvSpPr>
              <p:nvPr/>
            </p:nvSpPr>
            <p:spPr bwMode="auto">
              <a:xfrm>
                <a:off x="4032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257" name="Line 12"/>
              <p:cNvSpPr>
                <a:spLocks noChangeShapeType="1"/>
              </p:cNvSpPr>
              <p:nvPr/>
            </p:nvSpPr>
            <p:spPr bwMode="auto">
              <a:xfrm>
                <a:off x="3072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258" name="Line 13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0246" name="Text Box 15"/>
            <p:cNvSpPr txBox="1">
              <a:spLocks noChangeArrowheads="1"/>
            </p:cNvSpPr>
            <p:nvPr/>
          </p:nvSpPr>
          <p:spPr bwMode="auto">
            <a:xfrm>
              <a:off x="1272" y="199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10247" name="Text Box 16"/>
            <p:cNvSpPr txBox="1">
              <a:spLocks noChangeArrowheads="1"/>
            </p:cNvSpPr>
            <p:nvPr/>
          </p:nvSpPr>
          <p:spPr bwMode="auto">
            <a:xfrm>
              <a:off x="1920" y="254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10248" name="Text Box 17"/>
            <p:cNvSpPr txBox="1">
              <a:spLocks noChangeArrowheads="1"/>
            </p:cNvSpPr>
            <p:nvPr/>
          </p:nvSpPr>
          <p:spPr bwMode="auto">
            <a:xfrm>
              <a:off x="1776" y="206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M</a:t>
              </a:r>
            </a:p>
          </p:txBody>
        </p:sp>
        <p:sp>
          <p:nvSpPr>
            <p:cNvPr id="10249" name="Text Box 18"/>
            <p:cNvSpPr txBox="1">
              <a:spLocks noChangeArrowheads="1"/>
            </p:cNvSpPr>
            <p:nvPr/>
          </p:nvSpPr>
          <p:spPr bwMode="auto">
            <a:xfrm>
              <a:off x="2928" y="201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10250" name="Text Box 19"/>
            <p:cNvSpPr txBox="1">
              <a:spLocks noChangeArrowheads="1"/>
            </p:cNvSpPr>
            <p:nvPr/>
          </p:nvSpPr>
          <p:spPr bwMode="auto">
            <a:xfrm>
              <a:off x="3984" y="278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10251" name="Text Box 20"/>
            <p:cNvSpPr txBox="1">
              <a:spLocks noChangeArrowheads="1"/>
            </p:cNvSpPr>
            <p:nvPr/>
          </p:nvSpPr>
          <p:spPr bwMode="auto">
            <a:xfrm>
              <a:off x="528" y="2841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10252" name="Text Box 21"/>
            <p:cNvSpPr txBox="1">
              <a:spLocks noChangeArrowheads="1"/>
            </p:cNvSpPr>
            <p:nvPr/>
          </p:nvSpPr>
          <p:spPr bwMode="auto">
            <a:xfrm>
              <a:off x="1728" y="302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09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381000"/>
            <a:ext cx="9676184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 smtClean="0">
                <a:solidFill>
                  <a:srgbClr val="0000FF"/>
                </a:solidFill>
              </a:rPr>
              <a:t>2)</a:t>
            </a:r>
            <a:r>
              <a:rPr lang="en-US" altLang="en-US" sz="2800" smtClean="0">
                <a:solidFill>
                  <a:srgbClr val="0000FF"/>
                </a:solidFill>
              </a:rPr>
              <a:t> </a:t>
            </a:r>
            <a:r>
              <a:rPr lang="en-US" altLang="en-US" sz="2800">
                <a:solidFill>
                  <a:srgbClr val="0000FF"/>
                </a:solidFill>
              </a:rPr>
              <a:t>Câu nào đúng, câu nào sai?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                               a) O là trung điểm của đoạn thẳng AB.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                               b) M là trung điểm của đoạn thẳng CD.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                               c) H là trung điểm của đoạn thẳng EG.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                               d) M là điểm ở giữa hai điểm</a:t>
            </a:r>
            <a:r>
              <a:rPr lang="en-US" altLang="en-US"/>
              <a:t> </a:t>
            </a:r>
            <a:r>
              <a:rPr lang="en-US" altLang="en-US" sz="2400"/>
              <a:t>C và D.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                               e)H là điểm ở giữa hai điểm E và G.</a:t>
            </a:r>
          </a:p>
        </p:txBody>
      </p:sp>
      <p:grpSp>
        <p:nvGrpSpPr>
          <p:cNvPr id="15402" name="Group 42"/>
          <p:cNvGrpSpPr>
            <a:grpSpLocks/>
          </p:cNvGrpSpPr>
          <p:nvPr/>
        </p:nvGrpSpPr>
        <p:grpSpPr bwMode="auto">
          <a:xfrm>
            <a:off x="381000" y="1233488"/>
            <a:ext cx="2362200" cy="671512"/>
            <a:chOff x="240" y="624"/>
            <a:chExt cx="1488" cy="423"/>
          </a:xfrm>
        </p:grpSpPr>
        <p:grpSp>
          <p:nvGrpSpPr>
            <p:cNvPr id="12321" name="Group 24"/>
            <p:cNvGrpSpPr>
              <a:grpSpLocks/>
            </p:cNvGrpSpPr>
            <p:nvPr/>
          </p:nvGrpSpPr>
          <p:grpSpPr bwMode="auto">
            <a:xfrm>
              <a:off x="432" y="768"/>
              <a:ext cx="1152" cy="96"/>
              <a:chOff x="240" y="672"/>
              <a:chExt cx="1152" cy="96"/>
            </a:xfrm>
          </p:grpSpPr>
          <p:sp>
            <p:nvSpPr>
              <p:cNvPr id="12328" name="Line 6"/>
              <p:cNvSpPr>
                <a:spLocks noChangeShapeType="1"/>
              </p:cNvSpPr>
              <p:nvPr/>
            </p:nvSpPr>
            <p:spPr bwMode="auto">
              <a:xfrm>
                <a:off x="816" y="72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12329" name="Group 21"/>
              <p:cNvGrpSpPr>
                <a:grpSpLocks/>
              </p:cNvGrpSpPr>
              <p:nvPr/>
            </p:nvGrpSpPr>
            <p:grpSpPr bwMode="auto">
              <a:xfrm>
                <a:off x="240" y="672"/>
                <a:ext cx="1152" cy="96"/>
                <a:chOff x="240" y="672"/>
                <a:chExt cx="1152" cy="96"/>
              </a:xfrm>
            </p:grpSpPr>
            <p:sp>
              <p:nvSpPr>
                <p:cNvPr id="12330" name="Line 5"/>
                <p:cNvSpPr>
                  <a:spLocks noChangeShapeType="1"/>
                </p:cNvSpPr>
                <p:nvPr/>
              </p:nvSpPr>
              <p:spPr bwMode="auto">
                <a:xfrm>
                  <a:off x="240" y="720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2331" name="Line 7"/>
                <p:cNvSpPr>
                  <a:spLocks noChangeShapeType="1"/>
                </p:cNvSpPr>
                <p:nvPr/>
              </p:nvSpPr>
              <p:spPr bwMode="auto">
                <a:xfrm>
                  <a:off x="816" y="67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2332" name="Line 8"/>
                <p:cNvSpPr>
                  <a:spLocks noChangeShapeType="1"/>
                </p:cNvSpPr>
                <p:nvPr/>
              </p:nvSpPr>
              <p:spPr bwMode="auto">
                <a:xfrm>
                  <a:off x="240" y="67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2333" name="Line 10"/>
                <p:cNvSpPr>
                  <a:spLocks noChangeShapeType="1"/>
                </p:cNvSpPr>
                <p:nvPr/>
              </p:nvSpPr>
              <p:spPr bwMode="auto">
                <a:xfrm>
                  <a:off x="1392" y="67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  <p:grpSp>
          <p:nvGrpSpPr>
            <p:cNvPr id="12322" name="Group 41"/>
            <p:cNvGrpSpPr>
              <a:grpSpLocks/>
            </p:cNvGrpSpPr>
            <p:nvPr/>
          </p:nvGrpSpPr>
          <p:grpSpPr bwMode="auto">
            <a:xfrm>
              <a:off x="240" y="624"/>
              <a:ext cx="1488" cy="423"/>
              <a:chOff x="144" y="528"/>
              <a:chExt cx="1488" cy="423"/>
            </a:xfrm>
          </p:grpSpPr>
          <p:sp>
            <p:nvSpPr>
              <p:cNvPr id="12323" name="Text Box 25"/>
              <p:cNvSpPr txBox="1">
                <a:spLocks noChangeArrowheads="1"/>
              </p:cNvSpPr>
              <p:nvPr/>
            </p:nvSpPr>
            <p:spPr bwMode="auto">
              <a:xfrm>
                <a:off x="144" y="672"/>
                <a:ext cx="1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A</a:t>
                </a:r>
              </a:p>
            </p:txBody>
          </p:sp>
          <p:sp>
            <p:nvSpPr>
              <p:cNvPr id="12324" name="Text Box 26"/>
              <p:cNvSpPr txBox="1">
                <a:spLocks noChangeArrowheads="1"/>
              </p:cNvSpPr>
              <p:nvPr/>
            </p:nvSpPr>
            <p:spPr bwMode="auto">
              <a:xfrm>
                <a:off x="816" y="72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O</a:t>
                </a:r>
              </a:p>
            </p:txBody>
          </p:sp>
          <p:sp>
            <p:nvSpPr>
              <p:cNvPr id="12325" name="Text Box 27"/>
              <p:cNvSpPr txBox="1">
                <a:spLocks noChangeArrowheads="1"/>
              </p:cNvSpPr>
              <p:nvPr/>
            </p:nvSpPr>
            <p:spPr bwMode="auto">
              <a:xfrm>
                <a:off x="1440" y="672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B</a:t>
                </a:r>
              </a:p>
            </p:txBody>
          </p:sp>
          <p:sp>
            <p:nvSpPr>
              <p:cNvPr id="12326" name="Text Box 28"/>
              <p:cNvSpPr txBox="1">
                <a:spLocks noChangeArrowheads="1"/>
              </p:cNvSpPr>
              <p:nvPr/>
            </p:nvSpPr>
            <p:spPr bwMode="auto">
              <a:xfrm>
                <a:off x="432" y="528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2cm</a:t>
                </a:r>
              </a:p>
            </p:txBody>
          </p:sp>
          <p:sp>
            <p:nvSpPr>
              <p:cNvPr id="12327" name="Text Box 36"/>
              <p:cNvSpPr txBox="1">
                <a:spLocks noChangeArrowheads="1"/>
              </p:cNvSpPr>
              <p:nvPr/>
            </p:nvSpPr>
            <p:spPr bwMode="auto">
              <a:xfrm>
                <a:off x="960" y="528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2cm</a:t>
                </a:r>
              </a:p>
            </p:txBody>
          </p:sp>
        </p:grpSp>
      </p:grpSp>
      <p:grpSp>
        <p:nvGrpSpPr>
          <p:cNvPr id="15403" name="Group 43"/>
          <p:cNvGrpSpPr>
            <a:grpSpLocks/>
          </p:cNvGrpSpPr>
          <p:nvPr/>
        </p:nvGrpSpPr>
        <p:grpSpPr bwMode="auto">
          <a:xfrm>
            <a:off x="381000" y="2833688"/>
            <a:ext cx="2362200" cy="823912"/>
            <a:chOff x="192" y="1008"/>
            <a:chExt cx="1488" cy="519"/>
          </a:xfrm>
        </p:grpSpPr>
        <p:grpSp>
          <p:nvGrpSpPr>
            <p:cNvPr id="12310" name="Group 22"/>
            <p:cNvGrpSpPr>
              <a:grpSpLocks/>
            </p:cNvGrpSpPr>
            <p:nvPr/>
          </p:nvGrpSpPr>
          <p:grpSpPr bwMode="auto">
            <a:xfrm>
              <a:off x="384" y="1008"/>
              <a:ext cx="1104" cy="384"/>
              <a:chOff x="240" y="960"/>
              <a:chExt cx="1104" cy="384"/>
            </a:xfrm>
          </p:grpSpPr>
          <p:sp>
            <p:nvSpPr>
              <p:cNvPr id="12316" name="Line 11"/>
              <p:cNvSpPr>
                <a:spLocks noChangeShapeType="1"/>
              </p:cNvSpPr>
              <p:nvPr/>
            </p:nvSpPr>
            <p:spPr bwMode="auto">
              <a:xfrm flipV="1">
                <a:off x="240" y="1008"/>
                <a:ext cx="57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17" name="Line 12"/>
              <p:cNvSpPr>
                <a:spLocks noChangeShapeType="1"/>
              </p:cNvSpPr>
              <p:nvPr/>
            </p:nvSpPr>
            <p:spPr bwMode="auto">
              <a:xfrm>
                <a:off x="816" y="1008"/>
                <a:ext cx="52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18" name="Line 13"/>
              <p:cNvSpPr>
                <a:spLocks noChangeShapeType="1"/>
              </p:cNvSpPr>
              <p:nvPr/>
            </p:nvSpPr>
            <p:spPr bwMode="auto">
              <a:xfrm>
                <a:off x="1344" y="12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19" name="Line 14"/>
              <p:cNvSpPr>
                <a:spLocks noChangeShapeType="1"/>
              </p:cNvSpPr>
              <p:nvPr/>
            </p:nvSpPr>
            <p:spPr bwMode="auto">
              <a:xfrm>
                <a:off x="240" y="12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20" name="Line 16"/>
              <p:cNvSpPr>
                <a:spLocks noChangeShapeType="1"/>
              </p:cNvSpPr>
              <p:nvPr/>
            </p:nvSpPr>
            <p:spPr bwMode="auto">
              <a:xfrm>
                <a:off x="816" y="9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2311" name="Text Box 29"/>
            <p:cNvSpPr txBox="1">
              <a:spLocks noChangeArrowheads="1"/>
            </p:cNvSpPr>
            <p:nvPr/>
          </p:nvSpPr>
          <p:spPr bwMode="auto">
            <a:xfrm>
              <a:off x="192" y="129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12312" name="Text Box 30"/>
            <p:cNvSpPr txBox="1">
              <a:spLocks noChangeArrowheads="1"/>
            </p:cNvSpPr>
            <p:nvPr/>
          </p:nvSpPr>
          <p:spPr bwMode="auto">
            <a:xfrm>
              <a:off x="1488" y="129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12313" name="Text Box 31"/>
            <p:cNvSpPr txBox="1">
              <a:spLocks noChangeArrowheads="1"/>
            </p:cNvSpPr>
            <p:nvPr/>
          </p:nvSpPr>
          <p:spPr bwMode="auto">
            <a:xfrm>
              <a:off x="864" y="105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M</a:t>
              </a:r>
            </a:p>
          </p:txBody>
        </p:sp>
        <p:sp>
          <p:nvSpPr>
            <p:cNvPr id="12314" name="Text Box 37"/>
            <p:cNvSpPr txBox="1">
              <a:spLocks noChangeArrowheads="1"/>
            </p:cNvSpPr>
            <p:nvPr/>
          </p:nvSpPr>
          <p:spPr bwMode="auto">
            <a:xfrm>
              <a:off x="384" y="100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2cm</a:t>
              </a:r>
            </a:p>
          </p:txBody>
        </p:sp>
        <p:sp>
          <p:nvSpPr>
            <p:cNvPr id="12315" name="Text Box 38"/>
            <p:cNvSpPr txBox="1">
              <a:spLocks noChangeArrowheads="1"/>
            </p:cNvSpPr>
            <p:nvPr/>
          </p:nvSpPr>
          <p:spPr bwMode="auto">
            <a:xfrm>
              <a:off x="1152" y="100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2cm</a:t>
              </a:r>
            </a:p>
          </p:txBody>
        </p:sp>
      </p:grpSp>
      <p:grpSp>
        <p:nvGrpSpPr>
          <p:cNvPr id="15404" name="Group 44"/>
          <p:cNvGrpSpPr>
            <a:grpSpLocks/>
          </p:cNvGrpSpPr>
          <p:nvPr/>
        </p:nvGrpSpPr>
        <p:grpSpPr bwMode="auto">
          <a:xfrm>
            <a:off x="304800" y="4724400"/>
            <a:ext cx="2895600" cy="671513"/>
            <a:chOff x="240" y="1776"/>
            <a:chExt cx="1824" cy="423"/>
          </a:xfrm>
        </p:grpSpPr>
        <p:grpSp>
          <p:nvGrpSpPr>
            <p:cNvPr id="12300" name="Group 23"/>
            <p:cNvGrpSpPr>
              <a:grpSpLocks/>
            </p:cNvGrpSpPr>
            <p:nvPr/>
          </p:nvGrpSpPr>
          <p:grpSpPr bwMode="auto">
            <a:xfrm>
              <a:off x="384" y="1920"/>
              <a:ext cx="1536" cy="96"/>
              <a:chOff x="240" y="1872"/>
              <a:chExt cx="1536" cy="96"/>
            </a:xfrm>
          </p:grpSpPr>
          <p:sp>
            <p:nvSpPr>
              <p:cNvPr id="12306" name="Line 17"/>
              <p:cNvSpPr>
                <a:spLocks noChangeShapeType="1"/>
              </p:cNvSpPr>
              <p:nvPr/>
            </p:nvSpPr>
            <p:spPr bwMode="auto">
              <a:xfrm>
                <a:off x="240" y="192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07" name="Line 18"/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08" name="Line 19"/>
              <p:cNvSpPr>
                <a:spLocks noChangeShapeType="1"/>
              </p:cNvSpPr>
              <p:nvPr/>
            </p:nvSpPr>
            <p:spPr bwMode="auto">
              <a:xfrm>
                <a:off x="240" y="18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09" name="Line 20"/>
              <p:cNvSpPr>
                <a:spLocks noChangeShapeType="1"/>
              </p:cNvSpPr>
              <p:nvPr/>
            </p:nvSpPr>
            <p:spPr bwMode="auto">
              <a:xfrm>
                <a:off x="1776" y="18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2301" name="Text Box 32"/>
            <p:cNvSpPr txBox="1">
              <a:spLocks noChangeArrowheads="1"/>
            </p:cNvSpPr>
            <p:nvPr/>
          </p:nvSpPr>
          <p:spPr bwMode="auto">
            <a:xfrm>
              <a:off x="1872" y="1920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  <p:sp>
          <p:nvSpPr>
            <p:cNvPr id="12302" name="Text Box 33"/>
            <p:cNvSpPr txBox="1">
              <a:spLocks noChangeArrowheads="1"/>
            </p:cNvSpPr>
            <p:nvPr/>
          </p:nvSpPr>
          <p:spPr bwMode="auto">
            <a:xfrm>
              <a:off x="912" y="1968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  <p:sp>
          <p:nvSpPr>
            <p:cNvPr id="12303" name="Text Box 34"/>
            <p:cNvSpPr txBox="1">
              <a:spLocks noChangeArrowheads="1"/>
            </p:cNvSpPr>
            <p:nvPr/>
          </p:nvSpPr>
          <p:spPr bwMode="auto">
            <a:xfrm>
              <a:off x="240" y="1968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  <p:sp>
          <p:nvSpPr>
            <p:cNvPr id="12304" name="Text Box 39"/>
            <p:cNvSpPr txBox="1">
              <a:spLocks noChangeArrowheads="1"/>
            </p:cNvSpPr>
            <p:nvPr/>
          </p:nvSpPr>
          <p:spPr bwMode="auto">
            <a:xfrm>
              <a:off x="480" y="1776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2cm</a:t>
              </a:r>
            </a:p>
          </p:txBody>
        </p:sp>
        <p:sp>
          <p:nvSpPr>
            <p:cNvPr id="12305" name="Text Box 40"/>
            <p:cNvSpPr txBox="1">
              <a:spLocks noChangeArrowheads="1"/>
            </p:cNvSpPr>
            <p:nvPr/>
          </p:nvSpPr>
          <p:spPr bwMode="auto">
            <a:xfrm>
              <a:off x="1248" y="1776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3cm</a:t>
              </a:r>
            </a:p>
          </p:txBody>
        </p:sp>
      </p:grp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3200400" y="10668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Đ</a:t>
            </a:r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3200400" y="4267200"/>
            <a:ext cx="381000" cy="304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3200400" y="5410200"/>
            <a:ext cx="381000" cy="304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Đ</a:t>
            </a:r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3200400" y="2057400"/>
            <a:ext cx="381000" cy="304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3200400" y="3200400"/>
            <a:ext cx="381000" cy="304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5657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5" grpId="0" animBg="1"/>
      <p:bldP spid="15406" grpId="0" animBg="1"/>
      <p:bldP spid="15407" grpId="0" animBg="1"/>
      <p:bldP spid="15408" grpId="0" animBg="1"/>
      <p:bldP spid="154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800" y="1362666"/>
            <a:ext cx="89154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graphicFrame>
        <p:nvGraphicFramePr>
          <p:cNvPr id="17385" name="Group 100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01280628"/>
              </p:ext>
            </p:extLst>
          </p:nvPr>
        </p:nvGraphicFramePr>
        <p:xfrm>
          <a:off x="2514600" y="2048466"/>
          <a:ext cx="3733800" cy="3108852"/>
        </p:xfrm>
        <a:graphic>
          <a:graphicData uri="http://schemas.openxmlformats.org/drawingml/2006/table">
            <a:tbl>
              <a:tblPr/>
              <a:tblGrid>
                <a:gridCol w="373063"/>
                <a:gridCol w="373062"/>
                <a:gridCol w="374650"/>
                <a:gridCol w="373063"/>
                <a:gridCol w="373062"/>
                <a:gridCol w="373063"/>
                <a:gridCol w="373062"/>
                <a:gridCol w="374650"/>
                <a:gridCol w="373063"/>
                <a:gridCol w="373062"/>
              </a:tblGrid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711" marB="45711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395" name="Group 1011"/>
          <p:cNvGrpSpPr>
            <a:grpSpLocks/>
          </p:cNvGrpSpPr>
          <p:nvPr/>
        </p:nvGrpSpPr>
        <p:grpSpPr bwMode="auto">
          <a:xfrm>
            <a:off x="2590800" y="2226266"/>
            <a:ext cx="3581400" cy="2728913"/>
            <a:chOff x="1536" y="1008"/>
            <a:chExt cx="2256" cy="1719"/>
          </a:xfrm>
        </p:grpSpPr>
        <p:sp>
          <p:nvSpPr>
            <p:cNvPr id="13414" name="Text Box 1002"/>
            <p:cNvSpPr txBox="1">
              <a:spLocks noChangeArrowheads="1"/>
            </p:cNvSpPr>
            <p:nvPr/>
          </p:nvSpPr>
          <p:spPr bwMode="auto">
            <a:xfrm>
              <a:off x="2064" y="100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13415" name="Text Box 1003"/>
            <p:cNvSpPr txBox="1">
              <a:spLocks noChangeArrowheads="1"/>
            </p:cNvSpPr>
            <p:nvPr/>
          </p:nvSpPr>
          <p:spPr bwMode="auto">
            <a:xfrm>
              <a:off x="3024" y="24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  <p:sp>
          <p:nvSpPr>
            <p:cNvPr id="13416" name="Text Box 1004"/>
            <p:cNvSpPr txBox="1">
              <a:spLocks noChangeArrowheads="1"/>
            </p:cNvSpPr>
            <p:nvPr/>
          </p:nvSpPr>
          <p:spPr bwMode="auto">
            <a:xfrm>
              <a:off x="2544" y="24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K</a:t>
              </a:r>
            </a:p>
          </p:txBody>
        </p:sp>
        <p:sp>
          <p:nvSpPr>
            <p:cNvPr id="13417" name="Text Box 1005"/>
            <p:cNvSpPr txBox="1">
              <a:spLocks noChangeArrowheads="1"/>
            </p:cNvSpPr>
            <p:nvPr/>
          </p:nvSpPr>
          <p:spPr bwMode="auto">
            <a:xfrm>
              <a:off x="2064" y="24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  <p:sp>
          <p:nvSpPr>
            <p:cNvPr id="13418" name="Text Box 1006"/>
            <p:cNvSpPr txBox="1">
              <a:spLocks noChangeArrowheads="1"/>
            </p:cNvSpPr>
            <p:nvPr/>
          </p:nvSpPr>
          <p:spPr bwMode="auto">
            <a:xfrm>
              <a:off x="2640" y="168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13419" name="Text Box 1007"/>
            <p:cNvSpPr txBox="1">
              <a:spLocks noChangeArrowheads="1"/>
            </p:cNvSpPr>
            <p:nvPr/>
          </p:nvSpPr>
          <p:spPr bwMode="auto">
            <a:xfrm>
              <a:off x="1536" y="177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13420" name="Text Box 1008"/>
            <p:cNvSpPr txBox="1">
              <a:spLocks noChangeArrowheads="1"/>
            </p:cNvSpPr>
            <p:nvPr/>
          </p:nvSpPr>
          <p:spPr bwMode="auto">
            <a:xfrm>
              <a:off x="3552" y="182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13421" name="Text Box 1009"/>
            <p:cNvSpPr txBox="1">
              <a:spLocks noChangeArrowheads="1"/>
            </p:cNvSpPr>
            <p:nvPr/>
          </p:nvSpPr>
          <p:spPr bwMode="auto">
            <a:xfrm>
              <a:off x="2544" y="100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I</a:t>
              </a:r>
            </a:p>
          </p:txBody>
        </p:sp>
        <p:sp>
          <p:nvSpPr>
            <p:cNvPr id="13422" name="Text Box 1010"/>
            <p:cNvSpPr txBox="1">
              <a:spLocks noChangeArrowheads="1"/>
            </p:cNvSpPr>
            <p:nvPr/>
          </p:nvSpPr>
          <p:spPr bwMode="auto">
            <a:xfrm>
              <a:off x="3120" y="105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5536" y="26064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3) Nêu tên trung điểm của các đoạn thẳng BC, GE, AD, IK</a:t>
            </a:r>
            <a:endParaRPr lang="vi-VN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36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350</Words>
  <Application>Microsoft Office PowerPoint</Application>
  <PresentationFormat>On-screen Show (4:3)</PresentationFormat>
  <Paragraphs>96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2016-09-24T16:52:54Z</dcterms:created>
  <dcterms:modified xsi:type="dcterms:W3CDTF">2016-09-24T17:03:06Z</dcterms:modified>
</cp:coreProperties>
</file>